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 autoAdjust="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145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hr-HR" smtClean="0"/>
              <a:t>20.10.2014.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hr-HR" smtClean="0"/>
              <a:t>20.10.2014.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Prostoručno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" name="Prostoručno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" name="Prostoručno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" name="Prostoručno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" name="Prostoručno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" name="Prostoručno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" name="Prostoručno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Prostoručno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Prostoručno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Prostoručno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Prostoručno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" name="Prostoručno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" name="Prostoručno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" name="Prostoručno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" name="Prostoručno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" name="Prostoručno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" name="Prostoručno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" name="Prostoručno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" name="Prostoručno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" name="Prostoručno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" name="Prostoručno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" name="Prostoručno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" name="Prostoručno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" name="Prostoručno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" name="Prostoručno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" name="Prostoručno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" name="Prostoručno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5" name="Prostoručno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6" name="Prostoručno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7" name="Prostoručno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8" name="Prostoručno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9" name="Prostoručno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40" name="Grupa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Prostoručn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" name="Prostoručn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" name="Prostoručn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" name="Prostoručn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5" name="Prostoručn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6" name="Prostoručn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7" name="Prostoručn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8" name="Prostoručn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49" name="Prostoručno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grpSp>
        <p:nvGrpSpPr>
          <p:cNvPr id="50" name="Grupa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Prostoručno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2" name="Prostoručno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3" name="Prostoručno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4" name="Prostoručno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5" name="Prostoručno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6" name="Prostoručno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7" name="Prostoručno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8" name="Prostoručno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59" name="Prostoručno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0" name="Prostoručno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grpSp>
        <p:nvGrpSpPr>
          <p:cNvPr id="61" name="Grupa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Prostoručno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3" name="Prostoručno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4" name="Prostoručno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5" name="Prostoručno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6" name="Prostoručno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7" name="Prostoručno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8" name="Prostoručno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9" name="Prostoručno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0" name="Prostoručno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1" name="Prostoručno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2" name="Prostoručno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3" name="Prostoručno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4" name="Prostoručno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5" name="Prostoručno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6" name="Prostoručno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7" name="Prostoručno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8" name="Prostoručno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9" name="Prostoručno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0" name="Prostoručno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81" name="Grupa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Prostoručno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3" name="Prostoručno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4" name="Prostoručno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5" name="Prostoručno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6" name="Prostoručno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87" name="Grupa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Prostoručn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9" name="Prostoručn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0" name="Prostoručn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1" name="Prostoručn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2" name="Prostoručn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3" name="Prostoručn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94" name="Grupa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Prostoručno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6" name="Prostoručno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7" name="Prostoručno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8" name="Prostoručno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99" name="Grupa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Prostoručn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1" name="Prostoručn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2" name="Prostoručn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3" name="Prostoručn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4" name="Prostoručn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5" name="Prostoručn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106" name="Grupa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Prostoručn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8" name="Prostoručn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9" name="Prostoručn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0" name="Prostoručn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1" name="Prostoručn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2" name="Prostoručn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3" name="Prostoručn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4" name="Prostoručn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115" name="Prostoručno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16" name="Prostoručno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117" name="Grupa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Prostoručno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9" name="Prostoručno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0" name="Prostoručno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1" name="Prostoručno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2" name="Prostoručno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3" name="Prostoručno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4" name="Prostoručno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5" name="Prostoručno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6" name="Prostoručno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7" name="Prostoručno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8" name="Prostoručno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9" name="Prostoručno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0" name="Prostoručno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1" name="Prostoručno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2" name="Prostoručno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3" name="Prostoručno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4" name="Prostoručno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5" name="Prostoručno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6" name="Prostoručno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7" name="Prostoručno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8" name="Prostoručno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9" name="Prostoručno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0" name="Prostoručno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1" name="Prostoručno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2" name="Prostoručno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3" name="Prostoručno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4" name="Prostoručno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5" name="Prostoručno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146" name="Grupa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Prostoručno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8" name="Prostoručno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9" name="Prostoručno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0" name="Prostoručno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1" name="Prostoručno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2" name="Prostoručno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3" name="Prostoručno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4" name="Prostoručno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5" name="Prostoručno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6" name="Prostoručno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7" name="Prostoručno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8" name="Prostoručno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9" name="Prostoručno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0" name="Prostoručno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1" name="Prostoručno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2" name="Prostoručno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3" name="Prostoručno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4" name="Prostoručno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5" name="Prostoručno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6" name="Prostoručno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7" name="Prostoručno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8" name="Prostoručno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9" name="Prostoručno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0" name="Prostoručno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171" name="Grupa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Prostoručn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3" name="Prostoručn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4" name="Prostoručn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5" name="Prostoručn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6" name="Prostoručn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7" name="Prostoručn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8" name="Prostoručn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9" name="Prostoručn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03329" y="25785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20.10.2014.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20.10.2014.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20.10.2014.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20.10.2014.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hr-HR" smtClean="0"/>
              <a:t>20.10.2014.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hr-HR" smtClean="0"/>
              <a:t>20.10.2014.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ručno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7" name="Prostoručno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8" name="Prostoručno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grpSp>
        <p:nvGrpSpPr>
          <p:cNvPr id="9" name="Grupa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Prostoručn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" name="Prostoručn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Prostoručn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Prostoručn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Prostoručn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Prostoručn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" name="Prostoručno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" name="Prostoručn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" name="Prostoručn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" name="Prostoručn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" name="Prostoručn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" name="Prostoručn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" name="Prostoručn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" name="Prostoručn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" name="Prostoručn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" name="Prostoručn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" name="Prostoručn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" name="Prostoručn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" name="Prostoručn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" name="Prostoručno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" name="Prostoručno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" name="Prostoručn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5" name="Prostoručn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6" name="Prostoručn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7" name="Prostoručn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8" name="Prostoručn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9" name="Prostoručn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0" name="Prostoručn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1" name="Prostoručn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" name="Prostoručn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" name="Prostoručn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" name="Prostoručn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5" name="Prostoručn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6" name="Prostoručn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7" name="Prostoručn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8" name="Prostoručn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9" name="Prostoručn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0" name="Prostoručn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1" name="Prostoručn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2" name="Prostoručn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3" name="Prostoručn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4" name="Prostoručn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5" name="Prostoručn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6" name="Prostoručn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7" name="Prostoručn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8" name="Prostoručn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9" name="Prostoručn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0" name="Prostoručn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1" name="Prostoručn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2" name="Prostoručn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3" name="Prostoručn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4" name="Prostoručn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5" name="Prostoručn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6" name="Prostoručn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7" name="Prostoručn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8" name="Prostoručn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9" name="Prostoručn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0" name="Prostoručn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1" name="Prostoručn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2" name="Prostoručn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3" name="Prostoručn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4" name="Prostoručn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5" name="Prostoručn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6" name="Prostoručn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7" name="Prostoručn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8" name="Prostoručn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9" name="Prostoručn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0" name="Prostoručn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1" name="Prostoručn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2" name="Prostoručn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3" name="Prostoručn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4" name="Prostoručn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5" name="Prostoručn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6" name="Prostoručn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7" name="Prostoručn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8" name="Prostoručn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9" name="Prostoručn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0" name="Prostoručn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1" name="Prostoručn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2" name="Prostoručn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93" name="Grupa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Prostoručno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5" name="Prostoručno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6" name="Prostoručno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7" name="Prostoručno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8" name="Prostoručn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9" name="Prostoručno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0" name="Prostoručno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1" name="Prostoručno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2" name="Prostoručno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3" name="Prostoručno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4" name="Prostoručno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5" name="Prostoručn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6" name="Prostoručn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7" name="Prostoručn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8" name="Prostoručn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9" name="Prostoručn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0" name="Prostoručn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1" name="Prostoručn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2" name="Prostoručn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3" name="Prostoručn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4" name="Prostoručn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5" name="Prostoručn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6" name="Prostoručn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7" name="Prostoručno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8" name="Prostoručn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9" name="Prostoručn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0" name="Prostoručn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1" name="Prostoručn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2" name="Prostoručn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3" name="Prostoručn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4" name="Prostoručn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5" name="Prostoručn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6" name="Prostoručn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7" name="Prostoručn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8" name="Prostoručn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9" name="Prostoručn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0" name="Prostoručn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1" name="Prostoručn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2" name="Prostoručn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3" name="Prostoručn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4" name="Prostoručn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5" name="Prostoručn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6" name="Prostoručn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7" name="Prostoručn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8" name="Prostoručn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9" name="Prostoručn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0" name="Prostoručn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1" name="Prostoručn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2" name="Prostoručn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3" name="Prostoručn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4" name="Prostoručn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5" name="Prostoručn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6" name="Prostoručn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7" name="Prostoručn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8" name="Prostoručn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9" name="Prostoručn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0" name="Prostoručn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1" name="Prostoručn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2" name="Prostoručn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3" name="Prostoručn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4" name="Prostoručn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5" name="Prostoručn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6" name="Prostoručn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7" name="Prostoručn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8" name="Prostoručn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9" name="Prostoručn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0" name="Prostoručn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1" name="Prostoručn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2" name="Prostoručn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3" name="Prostoručn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4" name="Prostoručn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5" name="Prostoručn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6" name="Prostoručn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7" name="Prostoručn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8" name="Prostoručn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9" name="Prostoručn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0" name="Prostoručn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1" name="Prostoručn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2" name="Prostoručn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3" name="Prostoručn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4" name="Prostoručn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5" name="Prostoručn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6" name="Prostoručn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177" name="Grupa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Prostoručn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9" name="Prostoručn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0" name="Prostoručn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1" name="Prostoručn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2" name="Prostoručn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3" name="Prostoručn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4" name="Prostoručn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5" name="Prostoručn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6" name="Prostoručn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7" name="Prostoručno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8" name="Prostoručn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9" name="Prostoručn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0" name="Prostoručn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1" name="Prostoručn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2" name="Prostoručn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3" name="Prostoručn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4" name="Prostoručn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5" name="Prostoručn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6" name="Prostoručn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7" name="Prostoručn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8" name="Prostoručn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9" name="Prostoručn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0" name="Prostoručn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1" name="Prostoručn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2" name="Prostoručn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3" name="Prostoručn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4" name="Prostoručn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5" name="Prostoručn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6" name="Prostoručn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7" name="Prostoručn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8" name="Prostoručn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9" name="Prostoručn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0" name="Prostoručn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1" name="Prostoručn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2" name="Prostoručn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3" name="Prostoručn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4" name="Prostoručn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5" name="Prostoručn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6" name="Prostoručn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7" name="Prostoručn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8" name="Prostoručn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9" name="Prostoručn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0" name="Prostoručn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1" name="Prostoručn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2" name="Prostoručn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3" name="Prostoručn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4" name="Prostoručn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5" name="Prostoručn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6" name="Prostoručn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7" name="Prostoručn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8" name="Prostoručn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9" name="Prostoručn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0" name="Prostoručn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1" name="Prostoručn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2" name="Prostoručn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3" name="Prostoručn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4" name="Prostoručn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5" name="Prostoručn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6" name="Prostoručn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7" name="Prostoručn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8" name="Prostoručn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9" name="Prostoručn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0" name="Prostoručn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1" name="Prostoručn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2" name="Prostoručn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3" name="Prostoručn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4" name="Prostoručn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5" name="Prostoručn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6" name="Prostoručn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7" name="Prostoručn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8" name="Prostoručn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9" name="Prostoručn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0" name="Prostoručn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1" name="Prostoručn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2" name="Prostoručn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3" name="Prostoručn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4" name="Prostoručn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5" name="Prostoručn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6" name="Prostoručn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7" name="Prostoručn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8" name="Prostoručn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9" name="Prostoručn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260" name="Grupa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Prostoručno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2" name="Prostoručno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3" name="Prostoručno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4" name="Prostoručno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5" name="Prostoručno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6" name="Prostoručno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7" name="Prostoručno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8" name="Prostoručno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9" name="Prostoručno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0" name="Prostoručno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1" name="Prostoručno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2" name="Prostoručno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3" name="Prostoručno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Prostoručno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5" name="Prostoručno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6" name="Prostoručno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7" name="Prostoručno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Prostoručno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9" name="Prostoručno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0" name="Prostoručno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1" name="Prostoručno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2" name="Prostoručno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3" name="Prostoručno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4" name="Prostoručno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Prostoručno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Prostoručno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7" name="Prostoručno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8" name="Prostoručno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289" name="Grupa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Prostoručno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1" name="Elipsa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2" name="Prostoručno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3" name="Prostoručno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4" name="Prostoručno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5" name="Prostoručno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6" name="Prostoručno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7" name="Prostoručno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8" name="Prostoručno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9" name="Prostoručno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0" name="Prostoručno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1" name="Prostoručno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2" name="Prostoručno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3" name="Prostoručno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4" name="Prostoručno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5" name="Prostoručno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6" name="Prostoručno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7" name="Prostoručno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8" name="Prostoručno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9" name="Prostoručno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310" name="Prostoručno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grpSp>
        <p:nvGrpSpPr>
          <p:cNvPr id="311" name="Grupa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Prostoručno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3" name="Prostoručno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4" name="Prostoručno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5" name="Prostoručno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6" name="Prostoručno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7" name="Prostoručno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8" name="Prostoručno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9" name="Prostoručno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0" name="Prostoručno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1" name="Prostoručno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2" name="Prostoručno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3" name="Prostoručno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4" name="Prostoručno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5" name="Prostoručno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6" name="Prostoručno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7" name="Prostoručno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8" name="Prostoručno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9" name="Prostoručno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0" name="Prostoručno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1" name="Prostoručno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2" name="Prostoručno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3" name="Prostoručno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4" name="Prostoručno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5" name="Prostoručno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6" name="Prostoručno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7" name="Prostoručno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8" name="Prostoručno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9" name="Prostoručno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0" name="Prostoručno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1" name="Prostoručno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2" name="Prostoručno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3" name="Prostoručno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4" name="Prostoručno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5" name="Prostoručno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6" name="Prostoručno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7" name="Prostoručno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upa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Prostoručno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6" name="Prostoručno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7" name="Prostoručno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8" name="Prostoručno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9" name="Prostoručno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0" name="Prostoručno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1" name="Prostoručno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2" name="Prostoručno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3" name="Prostoručno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4" name="Prostoručno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5" name="Prostoručno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6" name="Prostoručno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7" name="Prostoručno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8" name="Prostoručno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9" name="Prostoručno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0" name="Prostoručno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1" name="Prostoručno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2" name="Prostoručno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3" name="Prostoručno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4" name="Prostoručno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5" name="Prostoručno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6" name="Prostoručno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7" name="Prostoručno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8" name="Prostoručno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99" name="Prostoručno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0" name="Prostoručno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1" name="Prostoručno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2" name="Prostoručno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3" name="Prostoručno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4" name="Prostoručno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5" name="Prostoručno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6" name="Prostoručno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7" name="Prostoručno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8" name="Prostoručno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09" name="Prostoručno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0" name="Prostoručno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1" name="Prostoručno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2" name="Prostoručno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3" name="Prostoručno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4" name="Prostoručno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5" name="Prostoručno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6" name="Prostoručno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7" name="Prostoručno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8" name="Prostoručno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19" name="Prostoručno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20" name="Prostoručno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21" name="Prostoručno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Prostoručno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7" name="Prostoručno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8" name="Prostoručno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9" name="Prostoručno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0" name="Prostoručno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1" name="Prostoručno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2" name="Prostoručno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3" name="Prostoručno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4" name="Prostoručno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Prostoručno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0" name="Prostoručno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1" name="Prostoručno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2" name="Prostoručno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3" name="Prostoručno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4" name="Prostoručno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5" name="Prostoručno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Prostoručno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54" name="Prostoručno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55" name="Prostoručno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56" name="Prostoručno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57" name="Prostoručno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58" name="Prostoručno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</p:grpSp>
      <p:grpSp>
        <p:nvGrpSpPr>
          <p:cNvPr id="422" name="Grupa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Prostoručn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4" name="Prostoručn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5" name="Prostoručn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6" name="Prostoručn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7" name="Prostoručn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8" name="Prostoručn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9" name="Prostoručn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0" name="Prostoručn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431" name="Grupa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Prostoručn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3" name="Prostoručn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4" name="Prostoručn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5" name="Prostoručn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6" name="Prostoručn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7" name="Prostoručn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8" name="Prostoručn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9" name="Prostoručn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440" name="Grupa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Prostoručn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2" name="Prostoručn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3" name="Prostoručn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4" name="Prostoručn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5" name="Prostoručn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6" name="Prostoručn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7" name="Prostoručn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8" name="Prostoručn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20.10.2014.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20.10.2014.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20.10.2014.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r-HR" smtClean="0"/>
              <a:t>20.10.2014.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8" name="Prostoručno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9" name="Prostoručno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grpSp>
        <p:nvGrpSpPr>
          <p:cNvPr id="10" name="Grupa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Prostoručn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Prostoručn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Prostoručn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Prostoručn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Prostoručn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Prostoručno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" name="Prostoručno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" name="Prostoručno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" name="Prostoručno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" name="Prostoručno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" name="Prostoručno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26" name="Grupa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Prostoručno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" name="Prostoručno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" name="Prostoručno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" name="Prostoručno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" name="Prostoručno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" name="Prostoručno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" name="Prostoručno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34" name="Grupa 16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Prostoručno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6" name="Prostoručno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7" name="Prostoručno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8" name="Prostoručno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9" name="Prostoručno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0" name="Prostoručno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1" name="Prostoručno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" name="Prostoručno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43" name="Grupa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Prostoručno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5" name="Prostoručno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6" name="Prostoručno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7" name="Prostoručno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8" name="Prostoručno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9" name="Prostoručno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0" name="Prostoručno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1" name="Prostoručno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52" name="Grupa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Prostoručn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4" name="Prostoručn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5" name="Prostoručn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6" name="Prostoručn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7" name="Prostoručn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8" name="Prostoručn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9" name="Prostoručn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0" name="Prostoručn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61" name="Grupa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Prostoručn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3" name="Prostoručn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4" name="Prostoručn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5" name="Prostoručn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6" name="Prostoručn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7" name="Prostoručn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8" name="Prostoručn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9" name="Prostoručn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hr-HR" smtClean="0"/>
              <a:pPr/>
              <a:t>20.10.2014.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00401" y="635000"/>
            <a:ext cx="7416800" cy="3987800"/>
          </a:xfrm>
        </p:spPr>
        <p:txBody>
          <a:bodyPr>
            <a:normAutofit/>
          </a:bodyPr>
          <a:lstStyle/>
          <a:p>
            <a:pPr marL="0" indent="0" algn="ctr" defTabSz="914400">
              <a:spcBef>
                <a:spcPct val="0"/>
              </a:spcBef>
              <a:buNone/>
            </a:pPr>
            <a:r>
              <a:rPr lang="hr-HR" sz="6600" b="0" i="0" dirty="0" smtClean="0">
                <a:solidFill>
                  <a:schemeClr val="tx1"/>
                </a:solidFill>
                <a:latin typeface="Cambria"/>
              </a:rPr>
              <a:t>Prezent aktivni </a:t>
            </a:r>
            <a:r>
              <a:rPr lang="hr-HR" sz="6600" b="0" i="0" dirty="0" smtClean="0">
                <a:solidFill>
                  <a:schemeClr val="tx1"/>
                </a:solidFill>
                <a:latin typeface="Cambria"/>
              </a:rPr>
              <a:t>i imperativ I glagola 2. </a:t>
            </a:r>
            <a:r>
              <a:rPr lang="hr-HR" sz="6600" b="0" i="0" dirty="0" smtClean="0">
                <a:solidFill>
                  <a:schemeClr val="tx1"/>
                </a:solidFill>
                <a:latin typeface="Cambria"/>
              </a:rPr>
              <a:t>konjugacije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85800" y="330200"/>
            <a:ext cx="1071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 smtClean="0"/>
              <a:t>Način navođenja latinskih </a:t>
            </a:r>
            <a:r>
              <a:rPr lang="hr-HR" sz="4400" b="1" dirty="0" smtClean="0"/>
              <a:t>glagola 2. konjugacije</a:t>
            </a:r>
            <a:endParaRPr lang="hr-HR" sz="4400" b="1" dirty="0"/>
          </a:p>
        </p:txBody>
      </p:sp>
      <p:sp>
        <p:nvSpPr>
          <p:cNvPr id="3" name="TekstniOkvir 2"/>
          <p:cNvSpPr txBox="1"/>
          <p:nvPr/>
        </p:nvSpPr>
        <p:spPr>
          <a:xfrm>
            <a:off x="1066800" y="2070100"/>
            <a:ext cx="26924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800" dirty="0"/>
              <a:t>o</a:t>
            </a:r>
            <a:r>
              <a:rPr lang="hr-HR" sz="2800" dirty="0" smtClean="0"/>
              <a:t>blik na –o (1.l.sg.prez.akt.)</a:t>
            </a:r>
            <a:endParaRPr lang="hr-HR" sz="2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3975100" y="2070100"/>
            <a:ext cx="2336800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800" dirty="0" smtClean="0"/>
              <a:t>2. </a:t>
            </a:r>
            <a:r>
              <a:rPr lang="hr-HR" sz="2400" dirty="0" smtClean="0"/>
              <a:t>(zato jer je 2. konjugacija)</a:t>
            </a:r>
            <a:endParaRPr lang="hr-HR" sz="2400" dirty="0"/>
          </a:p>
        </p:txBody>
      </p:sp>
      <p:sp>
        <p:nvSpPr>
          <p:cNvPr id="5" name="Dvostruke uglate zagrade 4"/>
          <p:cNvSpPr/>
          <p:nvPr/>
        </p:nvSpPr>
        <p:spPr>
          <a:xfrm>
            <a:off x="6426200" y="2070099"/>
            <a:ext cx="3822700" cy="954107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6731000" y="2070100"/>
            <a:ext cx="32131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800" dirty="0"/>
              <a:t>i</a:t>
            </a:r>
            <a:r>
              <a:rPr lang="hr-HR" sz="2800" dirty="0" smtClean="0"/>
              <a:t>nfinitiv glagola – </a:t>
            </a:r>
            <a:r>
              <a:rPr lang="hr-HR" sz="2800" dirty="0" smtClean="0"/>
              <a:t>nastavak -ēre </a:t>
            </a:r>
            <a:endParaRPr lang="hr-HR" sz="2800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09244" y="3416300"/>
            <a:ext cx="9134856" cy="3251200"/>
          </a:xfrm>
        </p:spPr>
        <p:txBody>
          <a:bodyPr>
            <a:normAutofit/>
          </a:bodyPr>
          <a:lstStyle/>
          <a:p>
            <a:r>
              <a:rPr lang="hr-HR" sz="4000" b="1" dirty="0" err="1" smtClean="0"/>
              <a:t>habeo</a:t>
            </a:r>
            <a:r>
              <a:rPr lang="hr-HR" sz="4000" b="1" dirty="0" smtClean="0"/>
              <a:t> 2. (</a:t>
            </a:r>
            <a:r>
              <a:rPr lang="hr-HR" sz="4000" b="1" dirty="0" err="1" smtClean="0"/>
              <a:t>habere</a:t>
            </a:r>
            <a:r>
              <a:rPr lang="hr-HR" sz="4000" b="1" dirty="0" smtClean="0"/>
              <a:t>)</a:t>
            </a:r>
          </a:p>
          <a:p>
            <a:r>
              <a:rPr lang="hr-HR" sz="4000" b="1" dirty="0" err="1" smtClean="0"/>
              <a:t>deleo</a:t>
            </a:r>
            <a:r>
              <a:rPr lang="hr-HR" sz="4000" b="1" dirty="0" smtClean="0"/>
              <a:t> 2. (</a:t>
            </a:r>
            <a:r>
              <a:rPr lang="hr-HR" sz="4000" b="1" dirty="0" err="1" smtClean="0"/>
              <a:t>delere</a:t>
            </a:r>
            <a:r>
              <a:rPr lang="hr-HR" sz="4000" b="1" dirty="0" smtClean="0"/>
              <a:t>)</a:t>
            </a:r>
          </a:p>
          <a:p>
            <a:r>
              <a:rPr lang="hr-HR" sz="4000" b="1" dirty="0" err="1" smtClean="0"/>
              <a:t>fleo</a:t>
            </a:r>
            <a:r>
              <a:rPr lang="hr-HR" sz="4000" b="1" dirty="0" smtClean="0"/>
              <a:t> 2. (</a:t>
            </a:r>
            <a:r>
              <a:rPr lang="hr-HR" sz="4000" b="1" dirty="0" err="1" smtClean="0"/>
              <a:t>flere</a:t>
            </a:r>
            <a:r>
              <a:rPr lang="hr-HR" sz="4000" b="1" dirty="0" smtClean="0"/>
              <a:t>)</a:t>
            </a:r>
          </a:p>
          <a:p>
            <a:r>
              <a:rPr lang="hr-HR" sz="4000" b="1" dirty="0" err="1" smtClean="0"/>
              <a:t>doceo</a:t>
            </a:r>
            <a:r>
              <a:rPr lang="hr-HR" sz="4000" b="1" dirty="0" smtClean="0"/>
              <a:t> 2. (</a:t>
            </a:r>
            <a:r>
              <a:rPr lang="hr-HR" sz="4000" b="1" dirty="0" err="1" smtClean="0"/>
              <a:t>docere</a:t>
            </a:r>
            <a:r>
              <a:rPr lang="hr-HR" sz="4000" b="1" dirty="0" smtClean="0"/>
              <a:t>)</a:t>
            </a:r>
          </a:p>
          <a:p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278325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PREZENT AKTIVNI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t</a:t>
            </a:r>
            <a:r>
              <a:rPr lang="hr-HR" sz="3600" dirty="0" smtClean="0"/>
              <a:t>vorba: prezentska osnova + nastavci</a:t>
            </a:r>
          </a:p>
          <a:p>
            <a:r>
              <a:rPr lang="hr-HR" sz="3600" dirty="0"/>
              <a:t>p</a:t>
            </a:r>
            <a:r>
              <a:rPr lang="hr-HR" sz="3600" dirty="0" smtClean="0"/>
              <a:t>rezentska osnova – </a:t>
            </a:r>
            <a:r>
              <a:rPr lang="hr-HR" sz="3600" dirty="0" smtClean="0">
                <a:solidFill>
                  <a:srgbClr val="C00000"/>
                </a:solidFill>
              </a:rPr>
              <a:t>INFINITIV BEZ NASTAVKA –RE</a:t>
            </a:r>
          </a:p>
          <a:p>
            <a:pPr marL="45720" indent="0">
              <a:buNone/>
            </a:pPr>
            <a:endParaRPr lang="hr-H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4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NASTAVCI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4900" y="1485900"/>
            <a:ext cx="9931400" cy="4851400"/>
          </a:xfrm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rgbClr val="C00000"/>
                </a:solidFill>
              </a:rPr>
              <a:t>1.-O</a:t>
            </a:r>
            <a:endParaRPr lang="hr-HR" sz="3600" b="1" dirty="0" smtClean="0">
              <a:solidFill>
                <a:srgbClr val="FF0000"/>
              </a:solidFill>
            </a:endParaRPr>
          </a:p>
          <a:p>
            <a:r>
              <a:rPr lang="hr-HR" sz="3600" dirty="0" smtClean="0"/>
              <a:t>2.-S</a:t>
            </a:r>
          </a:p>
          <a:p>
            <a:r>
              <a:rPr lang="hr-HR" sz="3600" dirty="0" smtClean="0"/>
              <a:t>3.-T</a:t>
            </a:r>
          </a:p>
          <a:p>
            <a:r>
              <a:rPr lang="hr-HR" sz="3600" dirty="0" smtClean="0"/>
              <a:t>1.-MUS                                                </a:t>
            </a:r>
          </a:p>
          <a:p>
            <a:r>
              <a:rPr lang="hr-HR" sz="3600" dirty="0" smtClean="0"/>
              <a:t>2.-TIS</a:t>
            </a:r>
          </a:p>
          <a:p>
            <a:r>
              <a:rPr lang="hr-HR" sz="3600" dirty="0" smtClean="0"/>
              <a:t>3.-NT</a:t>
            </a:r>
            <a:endParaRPr lang="hr-HR" sz="3600" dirty="0"/>
          </a:p>
        </p:txBody>
      </p:sp>
      <p:sp>
        <p:nvSpPr>
          <p:cNvPr id="4" name="Strelica udesno 3"/>
          <p:cNvSpPr/>
          <p:nvPr/>
        </p:nvSpPr>
        <p:spPr>
          <a:xfrm>
            <a:off x="4132385" y="1625887"/>
            <a:ext cx="8001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Desna vitičasta zagrada 5"/>
          <p:cNvSpPr/>
          <p:nvPr/>
        </p:nvSpPr>
        <p:spPr>
          <a:xfrm>
            <a:off x="4210050" y="2362200"/>
            <a:ext cx="1130300" cy="3530600"/>
          </a:xfrm>
          <a:prstGeom prst="rightBrace">
            <a:avLst>
              <a:gd name="adj1" fmla="val 8333"/>
              <a:gd name="adj2" fmla="val 5036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trelica udesno 6"/>
          <p:cNvSpPr/>
          <p:nvPr/>
        </p:nvSpPr>
        <p:spPr>
          <a:xfrm>
            <a:off x="6045201" y="3911600"/>
            <a:ext cx="1142999" cy="393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7632700" y="3441701"/>
            <a:ext cx="302503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DODAJU SE NA OSNOVU</a:t>
            </a:r>
            <a:endParaRPr lang="hr-HR" sz="3600" b="1" dirty="0">
              <a:solidFill>
                <a:srgbClr val="FF0000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5616331" y="1485900"/>
            <a:ext cx="541996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PREPISUJE SE IZ GLAGOLA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55325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3380" y="820420"/>
            <a:ext cx="3665220" cy="1440180"/>
          </a:xfrm>
        </p:spPr>
        <p:txBody>
          <a:bodyPr/>
          <a:lstStyle/>
          <a:p>
            <a:pPr algn="ctr"/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80560" y="457200"/>
            <a:ext cx="7305040" cy="5943600"/>
          </a:xfrm>
        </p:spPr>
        <p:txBody>
          <a:bodyPr>
            <a:normAutofit/>
          </a:bodyPr>
          <a:lstStyle/>
          <a:p>
            <a:pPr marL="502920" indent="-457200">
              <a:buAutoNum type="arabicPeriod"/>
            </a:pPr>
            <a:r>
              <a:rPr lang="hr-HR" sz="3600" b="1" dirty="0" err="1">
                <a:solidFill>
                  <a:srgbClr val="C00000"/>
                </a:solidFill>
              </a:rPr>
              <a:t>h</a:t>
            </a:r>
            <a:r>
              <a:rPr lang="hr-HR" sz="3600" b="1" dirty="0" err="1" smtClean="0">
                <a:solidFill>
                  <a:srgbClr val="C00000"/>
                </a:solidFill>
              </a:rPr>
              <a:t>abeo</a:t>
            </a:r>
            <a:r>
              <a:rPr lang="hr-HR" sz="3600" b="1" dirty="0" smtClean="0">
                <a:solidFill>
                  <a:srgbClr val="C00000"/>
                </a:solidFill>
              </a:rPr>
              <a:t> </a:t>
            </a:r>
            <a:r>
              <a:rPr lang="hr-HR" sz="3600" b="1" dirty="0" smtClean="0">
                <a:solidFill>
                  <a:srgbClr val="C00000"/>
                </a:solidFill>
              </a:rPr>
              <a:t>( prepisano iz glagola)</a:t>
            </a:r>
          </a:p>
          <a:p>
            <a:pPr marL="502920" indent="-457200">
              <a:buAutoNum type="arabicPeriod"/>
            </a:pPr>
            <a:r>
              <a:rPr lang="hr-HR" sz="3600" b="1" dirty="0" err="1">
                <a:solidFill>
                  <a:srgbClr val="C00000"/>
                </a:solidFill>
              </a:rPr>
              <a:t>habe</a:t>
            </a:r>
            <a:r>
              <a:rPr lang="hr-HR" sz="3600" b="1" dirty="0" smtClean="0"/>
              <a:t>-S</a:t>
            </a:r>
            <a:endParaRPr lang="hr-HR" sz="3600" b="1" dirty="0" smtClean="0"/>
          </a:p>
          <a:p>
            <a:pPr marL="502920" indent="-457200">
              <a:buAutoNum type="arabicPeriod"/>
            </a:pPr>
            <a:r>
              <a:rPr lang="hr-HR" sz="3600" b="1" dirty="0" err="1">
                <a:solidFill>
                  <a:srgbClr val="C00000"/>
                </a:solidFill>
              </a:rPr>
              <a:t>habe</a:t>
            </a:r>
            <a:r>
              <a:rPr lang="hr-HR" sz="3600" b="1" dirty="0" smtClean="0"/>
              <a:t>-T</a:t>
            </a:r>
            <a:endParaRPr lang="hr-HR" sz="3600" b="1" dirty="0" smtClean="0"/>
          </a:p>
          <a:p>
            <a:pPr marL="45720" indent="0">
              <a:buNone/>
            </a:pPr>
            <a:r>
              <a:rPr lang="hr-HR" sz="3600" b="1" dirty="0" smtClean="0"/>
              <a:t>1. </a:t>
            </a:r>
            <a:r>
              <a:rPr lang="hr-HR" sz="3600" b="1" dirty="0" err="1">
                <a:solidFill>
                  <a:srgbClr val="C00000"/>
                </a:solidFill>
              </a:rPr>
              <a:t>habe</a:t>
            </a:r>
            <a:r>
              <a:rPr lang="hr-HR" sz="3600" b="1" dirty="0" smtClean="0"/>
              <a:t>-MUS</a:t>
            </a:r>
            <a:endParaRPr lang="hr-HR" sz="3600" b="1" dirty="0" smtClean="0"/>
          </a:p>
          <a:p>
            <a:pPr marL="502920" indent="-457200">
              <a:buAutoNum type="arabicPeriod" startAt="2"/>
            </a:pPr>
            <a:r>
              <a:rPr lang="hr-HR" sz="3600" b="1" dirty="0" err="1">
                <a:solidFill>
                  <a:srgbClr val="C00000"/>
                </a:solidFill>
              </a:rPr>
              <a:t>habe</a:t>
            </a:r>
            <a:r>
              <a:rPr lang="hr-HR" sz="3600" b="1" dirty="0" smtClean="0"/>
              <a:t>-TIS</a:t>
            </a:r>
            <a:endParaRPr lang="hr-HR" sz="3600" b="1" dirty="0" smtClean="0"/>
          </a:p>
          <a:p>
            <a:pPr marL="502920" indent="-457200">
              <a:buAutoNum type="arabicPeriod" startAt="2"/>
            </a:pPr>
            <a:r>
              <a:rPr lang="hr-HR" sz="3600" b="1" dirty="0" err="1">
                <a:solidFill>
                  <a:srgbClr val="C00000"/>
                </a:solidFill>
              </a:rPr>
              <a:t>habe</a:t>
            </a:r>
            <a:r>
              <a:rPr lang="hr-HR" sz="3600" b="1" dirty="0" smtClean="0"/>
              <a:t>-NT</a:t>
            </a:r>
            <a:endParaRPr lang="hr-HR" sz="3600" b="1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73380" y="2438400"/>
            <a:ext cx="3982720" cy="2407920"/>
          </a:xfrm>
        </p:spPr>
        <p:txBody>
          <a:bodyPr>
            <a:normAutofit/>
          </a:bodyPr>
          <a:lstStyle/>
          <a:p>
            <a:r>
              <a:rPr lang="hr-HR" sz="3600" b="1" dirty="0" err="1"/>
              <a:t>habeo</a:t>
            </a:r>
            <a:r>
              <a:rPr lang="hr-HR" sz="3600" b="1" dirty="0"/>
              <a:t> 2. (</a:t>
            </a:r>
            <a:r>
              <a:rPr lang="hr-HR" sz="3600" b="1" dirty="0" err="1"/>
              <a:t>habere</a:t>
            </a:r>
            <a:r>
              <a:rPr lang="hr-HR" sz="3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29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2100" y="800100"/>
            <a:ext cx="2667000" cy="1041400"/>
          </a:xfrm>
        </p:spPr>
        <p:txBody>
          <a:bodyPr/>
          <a:lstStyle/>
          <a:p>
            <a:pPr algn="ctr"/>
            <a:r>
              <a:rPr lang="hr-HR" dirty="0" smtClean="0"/>
              <a:t>VJEŽBA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616200" y="457200"/>
            <a:ext cx="8539480" cy="5842000"/>
          </a:xfrm>
        </p:spPr>
        <p:txBody>
          <a:bodyPr>
            <a:noAutofit/>
          </a:bodyPr>
          <a:lstStyle/>
          <a:p>
            <a:r>
              <a:rPr lang="hr-HR" sz="4000" b="1" dirty="0" err="1" smtClean="0"/>
              <a:t>fleo</a:t>
            </a:r>
            <a:r>
              <a:rPr lang="hr-HR" sz="4000" b="1" dirty="0" smtClean="0"/>
              <a:t> 2.(</a:t>
            </a:r>
            <a:r>
              <a:rPr lang="hr-HR" sz="4000" b="1" dirty="0" err="1" smtClean="0"/>
              <a:t>flere</a:t>
            </a:r>
            <a:r>
              <a:rPr lang="hr-HR" sz="4000" b="1" dirty="0" smtClean="0"/>
              <a:t>)</a:t>
            </a:r>
          </a:p>
          <a:p>
            <a:pPr marL="502920" indent="-457200">
              <a:buAutoNum type="arabicPeriod"/>
            </a:pPr>
            <a:r>
              <a:rPr lang="hr-HR" sz="4000" b="1" dirty="0" err="1" smtClean="0">
                <a:solidFill>
                  <a:srgbClr val="C00000"/>
                </a:solidFill>
              </a:rPr>
              <a:t>fleo</a:t>
            </a:r>
            <a:r>
              <a:rPr lang="hr-HR" sz="4000" b="1" dirty="0" smtClean="0">
                <a:solidFill>
                  <a:srgbClr val="C00000"/>
                </a:solidFill>
              </a:rPr>
              <a:t> ( prepisano iz glagola)</a:t>
            </a:r>
          </a:p>
          <a:p>
            <a:pPr marL="502920" indent="-457200">
              <a:buAutoNum type="arabicPeriod"/>
            </a:pPr>
            <a:r>
              <a:rPr lang="hr-HR" sz="4000" b="1" dirty="0" err="1">
                <a:solidFill>
                  <a:srgbClr val="C00000"/>
                </a:solidFill>
              </a:rPr>
              <a:t>fle</a:t>
            </a:r>
            <a:r>
              <a:rPr lang="hr-HR" sz="4000" b="1" dirty="0" smtClean="0"/>
              <a:t>-S</a:t>
            </a:r>
            <a:endParaRPr lang="hr-HR" sz="4000" b="1" dirty="0"/>
          </a:p>
          <a:p>
            <a:pPr marL="502920" indent="-457200">
              <a:buAutoNum type="arabicPeriod"/>
            </a:pPr>
            <a:r>
              <a:rPr lang="hr-HR" sz="4000" b="1" dirty="0" err="1">
                <a:solidFill>
                  <a:srgbClr val="C00000"/>
                </a:solidFill>
              </a:rPr>
              <a:t>fle</a:t>
            </a:r>
            <a:r>
              <a:rPr lang="hr-HR" sz="4000" b="1" dirty="0" smtClean="0"/>
              <a:t>-T</a:t>
            </a:r>
            <a:endParaRPr lang="hr-HR" sz="4000" b="1" dirty="0"/>
          </a:p>
          <a:p>
            <a:pPr marL="45720" indent="0">
              <a:buNone/>
            </a:pPr>
            <a:r>
              <a:rPr lang="hr-HR" sz="4000" b="1" dirty="0"/>
              <a:t>1. </a:t>
            </a:r>
            <a:r>
              <a:rPr lang="hr-HR" sz="4000" b="1" dirty="0" err="1">
                <a:solidFill>
                  <a:srgbClr val="C00000"/>
                </a:solidFill>
              </a:rPr>
              <a:t>fle</a:t>
            </a:r>
            <a:r>
              <a:rPr lang="hr-HR" sz="4000" b="1" dirty="0" smtClean="0"/>
              <a:t>-MUS</a:t>
            </a:r>
            <a:endParaRPr lang="hr-HR" sz="4000" b="1" dirty="0"/>
          </a:p>
          <a:p>
            <a:pPr marL="502920" indent="-457200">
              <a:buAutoNum type="arabicPeriod" startAt="2"/>
            </a:pPr>
            <a:r>
              <a:rPr lang="hr-HR" sz="4000" b="1" dirty="0" err="1">
                <a:solidFill>
                  <a:srgbClr val="C00000"/>
                </a:solidFill>
              </a:rPr>
              <a:t>fle</a:t>
            </a:r>
            <a:r>
              <a:rPr lang="hr-HR" sz="4000" b="1" dirty="0" smtClean="0"/>
              <a:t>-TIS</a:t>
            </a:r>
            <a:endParaRPr lang="hr-HR" sz="4000" b="1" dirty="0"/>
          </a:p>
          <a:p>
            <a:pPr marL="502920" indent="-457200">
              <a:buAutoNum type="arabicPeriod" startAt="2"/>
            </a:pPr>
            <a:r>
              <a:rPr lang="hr-HR" sz="4000" b="1" dirty="0" err="1">
                <a:solidFill>
                  <a:srgbClr val="C00000"/>
                </a:solidFill>
              </a:rPr>
              <a:t>fle</a:t>
            </a:r>
            <a:r>
              <a:rPr lang="hr-HR" sz="4000" b="1" dirty="0" smtClean="0"/>
              <a:t>-NT</a:t>
            </a:r>
            <a:endParaRPr lang="hr-HR" sz="4000" b="1" dirty="0"/>
          </a:p>
          <a:p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123392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873590"/>
          </a:xfrm>
        </p:spPr>
        <p:txBody>
          <a:bodyPr/>
          <a:lstStyle/>
          <a:p>
            <a:r>
              <a:rPr lang="hr-HR" b="1" dirty="0" smtClean="0"/>
              <a:t>IMPERATIV I GLAGOLA 2. KONJUGACIJE</a:t>
            </a:r>
            <a:endParaRPr lang="hr-HR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52500" y="952500"/>
            <a:ext cx="9710928" cy="5372100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TVORBA:</a:t>
            </a:r>
          </a:p>
          <a:p>
            <a:r>
              <a:rPr lang="hr-HR" sz="3600" b="1" dirty="0" smtClean="0"/>
              <a:t>2.l.sg.=infinitiv bez –</a:t>
            </a:r>
            <a:r>
              <a:rPr lang="hr-HR" sz="3600" b="1" dirty="0" err="1" smtClean="0"/>
              <a:t>re</a:t>
            </a:r>
            <a:endParaRPr lang="hr-HR" sz="3600" b="1" dirty="0" smtClean="0"/>
          </a:p>
          <a:p>
            <a:r>
              <a:rPr lang="hr-HR" sz="3600" b="1" dirty="0" smtClean="0"/>
              <a:t>2.l.pl.=prezentska osnova+-te</a:t>
            </a:r>
          </a:p>
          <a:p>
            <a:pPr marL="45720" indent="0">
              <a:buNone/>
            </a:pPr>
            <a:endParaRPr lang="hr-HR" sz="3600" b="1" dirty="0"/>
          </a:p>
          <a:p>
            <a:r>
              <a:rPr lang="hr-HR" sz="3600" b="1" dirty="0" smtClean="0"/>
              <a:t>2.l.sg.FLE</a:t>
            </a:r>
          </a:p>
          <a:p>
            <a:r>
              <a:rPr lang="hr-HR" sz="3600" b="1" dirty="0" smtClean="0"/>
              <a:t>2.l.pl. FLE-TE </a:t>
            </a:r>
            <a:endParaRPr lang="hr-HR" sz="3600" b="1" dirty="0"/>
          </a:p>
          <a:p>
            <a:pPr marL="45720" indent="0">
              <a:buNone/>
            </a:pP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140758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CC19BDF-0B42-4393-86BE-D95370E6B1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 za školske ustanove (za široki zaslon)</Template>
  <TotalTime>0</TotalTime>
  <Words>169</Words>
  <Application>Microsoft Office PowerPoint</Application>
  <PresentationFormat>Široki zaslon</PresentationFormat>
  <Paragraphs>44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Arial</vt:lpstr>
      <vt:lpstr>Cambria</vt:lpstr>
      <vt:lpstr>Back to School 16x9</vt:lpstr>
      <vt:lpstr>Prezent aktivni i imperativ I glagola 2. konjugacije</vt:lpstr>
      <vt:lpstr>PowerPointova prezentacija</vt:lpstr>
      <vt:lpstr>PREZENT AKTIVNI</vt:lpstr>
      <vt:lpstr>NASTAVCI</vt:lpstr>
      <vt:lpstr>PRIMJER</vt:lpstr>
      <vt:lpstr>VJEŽBA</vt:lpstr>
      <vt:lpstr>IMPERATIV I GLAGOLA 2. KONJUGACIJE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2014-09-30T03:19:37Z</dcterms:created>
  <dcterms:modified xsi:type="dcterms:W3CDTF">2014-10-20T12:04:14Z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</Properties>
</file>